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0.webp" ContentType="image/webp"/>
  <Override PartName="/ppt/media/image35.webp" ContentType="image/webp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3"/>
    <p:sldId id="262" r:id="rId4"/>
    <p:sldId id="257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86" r:id="rId15"/>
    <p:sldId id="276" r:id="rId16"/>
    <p:sldId id="282" r:id="rId17"/>
    <p:sldId id="279" r:id="rId18"/>
    <p:sldId id="280" r:id="rId19"/>
    <p:sldId id="281" r:id="rId20"/>
    <p:sldId id="272" r:id="rId21"/>
    <p:sldId id="258" r:id="rId22"/>
    <p:sldId id="259" r:id="rId23"/>
    <p:sldId id="260" r:id="rId24"/>
    <p:sldId id="261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0154"/>
    <a:srgbClr val="000A45"/>
    <a:srgbClr val="14C96C"/>
    <a:srgbClr val="030C57"/>
    <a:srgbClr val="030C4F"/>
    <a:srgbClr val="001E6E"/>
    <a:srgbClr val="E3EBE7"/>
    <a:srgbClr val="91D549"/>
    <a:srgbClr val="44B9E8"/>
    <a:srgbClr val="433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1692275" y="4411663"/>
            <a:ext cx="18669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2282825" y="2293938"/>
            <a:ext cx="6897688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396875" y="2133600"/>
            <a:ext cx="8423275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5262563" y="4076700"/>
            <a:ext cx="1397000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130425" y="4749800"/>
            <a:ext cx="7013575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web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web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-101600"/>
            <a:ext cx="9143365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5" y="13335"/>
            <a:ext cx="9144635" cy="1390015"/>
          </a:xfrm>
        </p:spPr>
        <p:txBody>
          <a:bodyPr/>
          <a:lstStyle/>
          <a:p>
            <a:r>
              <a:rPr sz="4400" b="1">
                <a:solidFill>
                  <a:schemeClr val="accent2"/>
                </a:solidFill>
              </a:rPr>
              <a:t>British Airways Reviews</a:t>
            </a:r>
            <a:endParaRPr sz="4400" b="1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35" y="5625465"/>
            <a:ext cx="9112250" cy="1232535"/>
          </a:xfrm>
        </p:spPr>
        <p:txBody>
          <a:bodyPr/>
          <a:lstStyle/>
          <a:p>
            <a:r>
              <a:rPr lang="en-US" sz="2400" b="1">
                <a:solidFill>
                  <a:schemeClr val="accent2"/>
                </a:solidFill>
              </a:rPr>
              <a:t>Power By:- Bhawna Saini</a:t>
            </a:r>
            <a:endParaRPr lang="en-US" sz="2400" b="1">
              <a:solidFill>
                <a:schemeClr val="accent2"/>
              </a:solidFill>
            </a:endParaRPr>
          </a:p>
          <a:p>
            <a:r>
              <a:rPr lang="en-US" sz="2400" b="1">
                <a:solidFill>
                  <a:schemeClr val="accent2"/>
                </a:solidFill>
              </a:rPr>
              <a:t>email - bhawanasaini350@gmail.com</a:t>
            </a:r>
            <a:endParaRPr lang="en-US" sz="2400" b="1">
              <a:solidFill>
                <a:schemeClr val="accent2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/>
        </p:nvSpPr>
        <p:spPr>
          <a:xfrm>
            <a:off x="136525" y="4843780"/>
            <a:ext cx="9112250" cy="1232535"/>
          </a:xfrm>
          <a:prstGeom prst="rect">
            <a:avLst/>
          </a:prstGeom>
          <a:noFill/>
          <a:ln w="9525">
            <a:noFill/>
          </a:ln>
        </p:spPr>
        <p:txBody>
          <a:bodyPr anchor="ctr" anchorCtr="1"/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4400" b="1">
                <a:solidFill>
                  <a:schemeClr val="accent2"/>
                </a:solidFill>
              </a:rPr>
              <a:t>Customer Feedback &amp; Analysis</a:t>
            </a:r>
            <a:endParaRPr sz="44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Purchase lead vs booking completion</a:t>
            </a:r>
            <a:endParaRPr lang="en-US"/>
          </a:p>
        </p:txBody>
      </p:sp>
      <p:pic>
        <p:nvPicPr>
          <p:cNvPr id="6" name="Content Placeholder 5" descr="Figure_1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336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🔎</a:t>
            </a:r>
            <a:r>
              <a:rPr lang="en-US" altLang="en-US">
                <a:sym typeface="+mn-ea"/>
              </a:rPr>
              <a:t> Key Takeaway: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While purchase lead time is not the sole factor determining booking completion, long purchase leads are associated with higher non-completion rates. Businesses should focus on reducing uncertainty for early bookers to enhance conversion rates.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Length of stay booking completion</a:t>
            </a:r>
            <a:endParaRPr lang="en-US"/>
          </a:p>
        </p:txBody>
      </p:sp>
      <p:pic>
        <p:nvPicPr>
          <p:cNvPr id="5" name="Content Placeholder 4" descr="Figure_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68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4290" y="1600200"/>
            <a:ext cx="9219565" cy="5211445"/>
          </a:xfrm>
        </p:spPr>
        <p:txBody>
          <a:bodyPr/>
          <a:p>
            <a:r>
              <a:rPr lang="en-US" altLang="en-US" sz="2800"/>
              <a:t>1. The median **length of stay** is relatively low for both completed and non-completed bookings.  </a:t>
            </a:r>
            <a:endParaRPr lang="en-US" altLang="en-US" sz="2800"/>
          </a:p>
          <a:p>
            <a:r>
              <a:rPr lang="en-US" altLang="en-US" sz="2800"/>
              <a:t>2. There are **significant outliers**, with some stays exceeding **700 days**, which may indicate anomalies.  </a:t>
            </a:r>
            <a:endParaRPr lang="en-US" altLang="en-US" sz="2800"/>
          </a:p>
          <a:p>
            <a:r>
              <a:rPr lang="en-US" altLang="en-US" sz="2800"/>
              <a:t>3. Most bookings have a **length of stay below 50 days**, showing a right-skewed distribution.  </a:t>
            </a:r>
            <a:endParaRPr lang="en-US" altLang="en-US" sz="2800"/>
          </a:p>
          <a:p>
            <a:r>
              <a:rPr lang="en-US" altLang="en-US" sz="2800"/>
              <a:t>4. The distribution is **similar** for both groups, suggesting length of stay **may not strongly impact booking completion**.  </a:t>
            </a:r>
            <a:endParaRPr lang="en-US" altLang="en-US" sz="2800"/>
          </a:p>
          <a:p>
            <a:r>
              <a:rPr lang="en-US" altLang="en-US" sz="2800"/>
              <a:t>5. The presence of extreme values highlights the need for **data cleaning or further investigation**.</a:t>
            </a:r>
            <a:endParaRPr lang="en-US" altLang="en-US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Flight hour vs booking completion</a:t>
            </a:r>
            <a:endParaRPr lang="en-US"/>
          </a:p>
        </p:txBody>
      </p:sp>
      <p:pic>
        <p:nvPicPr>
          <p:cNvPr id="5" name="Content Placeholder 4" descr="Figure_1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9144635" cy="68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" y="1600200"/>
            <a:ext cx="9133205" cy="5233670"/>
          </a:xfrm>
        </p:spPr>
        <p:txBody>
          <a:bodyPr/>
          <a:p>
            <a:r>
              <a:rPr lang="en-US" altLang="en-US" sz="2000"/>
              <a:t>Flight hours are widely distributed for both completed (1) and non-completed (0) bookings, showing a similar pattern.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The middle 50% of data (IQR) for both categories falls within a comparable range, with a slightly higher median for completed bookings.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The distribution is denser around shorter flight hours (0-10), indicating more bookings occur within this range.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There are long-tail distributions, meaning some bookings have significantly high flight hours, though these are less frequent.</a:t>
            </a:r>
            <a:endParaRPr lang="en-US" altLang="en-US" sz="2000"/>
          </a:p>
          <a:p>
            <a:endParaRPr lang="en-US" altLang="en-US" sz="2000"/>
          </a:p>
          <a:p>
            <a:r>
              <a:rPr lang="en-US" altLang="en-US" sz="2000"/>
              <a:t>The overall shape of both distributions is similar, implying flight duration may not be a strong differentiator in booking completion.</a:t>
            </a:r>
            <a:endParaRPr lang="en-US" altLang="en-US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91433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Flight vs booking completion</a:t>
            </a:r>
            <a:endParaRPr lang="en-US"/>
          </a:p>
        </p:txBody>
      </p:sp>
      <p:pic>
        <p:nvPicPr>
          <p:cNvPr id="4" name="Content Placeholder 3" descr="Figure_1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3384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accent2"/>
                </a:solidFill>
              </a:rPr>
              <a:t>Analysis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" y="1202055"/>
            <a:ext cx="9111615" cy="5621020"/>
          </a:xfrm>
        </p:spPr>
        <p:txBody>
          <a:bodyPr/>
          <a:p>
            <a:r>
              <a:rPr lang="en-US" altLang="en-US" sz="2400" b="1">
                <a:solidFill>
                  <a:schemeClr val="accent2"/>
                </a:solidFill>
              </a:rPr>
              <a:t>Monday has the highest number of flight bookings (both completed and not completed).</a:t>
            </a:r>
            <a:endParaRPr lang="en-US" altLang="en-US" sz="2400" b="1">
              <a:solidFill>
                <a:schemeClr val="accent2"/>
              </a:solidFill>
            </a:endParaRPr>
          </a:p>
          <a:p>
            <a:r>
              <a:rPr lang="en-US" altLang="en-US" sz="2400" b="1">
                <a:solidFill>
                  <a:schemeClr val="accent2"/>
                </a:solidFill>
              </a:rPr>
              <a:t>Saturday has the lowest number of total bookings.</a:t>
            </a:r>
            <a:endParaRPr lang="en-US" altLang="en-US" sz="2400" b="1">
              <a:solidFill>
                <a:schemeClr val="accent2"/>
              </a:solidFill>
            </a:endParaRPr>
          </a:p>
          <a:p>
            <a:r>
              <a:rPr lang="en-US" altLang="en-US" sz="2400" b="1">
                <a:solidFill>
                  <a:schemeClr val="accent2"/>
                </a:solidFill>
              </a:rPr>
              <a:t>Completed bookings are significantly lower across all days compared to non-completed bookings.</a:t>
            </a:r>
            <a:endParaRPr lang="en-US" altLang="en-US" sz="2400" b="1">
              <a:solidFill>
                <a:schemeClr val="accent2"/>
              </a:solidFill>
            </a:endParaRPr>
          </a:p>
          <a:p>
            <a:endParaRPr lang="en-US" altLang="en-US" sz="2400" b="1">
              <a:solidFill>
                <a:schemeClr val="accent2"/>
              </a:solidFill>
            </a:endParaRPr>
          </a:p>
          <a:p>
            <a:endParaRPr lang="en-US" altLang="en-US" sz="2400" b="1">
              <a:solidFill>
                <a:schemeClr val="accent2"/>
              </a:solidFill>
            </a:endParaRPr>
          </a:p>
          <a:p>
            <a:r>
              <a:rPr lang="en-US" altLang="en-US" sz="2400" b="1">
                <a:solidFill>
                  <a:schemeClr val="accent2"/>
                </a:solidFill>
              </a:rPr>
              <a:t>Tuesdays and Wednesdays also see a high number of flight bookings.</a:t>
            </a:r>
            <a:endParaRPr lang="en-US" altLang="en-US" sz="2400" b="1">
              <a:solidFill>
                <a:schemeClr val="accent2"/>
              </a:solidFill>
            </a:endParaRPr>
          </a:p>
          <a:p>
            <a:endParaRPr lang="en-US" altLang="en-US" sz="2400" b="1">
              <a:solidFill>
                <a:schemeClr val="accent2"/>
              </a:solidFill>
            </a:endParaRPr>
          </a:p>
          <a:p>
            <a:r>
              <a:rPr lang="en-US" altLang="en-US" sz="2400" b="1">
                <a:solidFill>
                  <a:schemeClr val="accent2"/>
                </a:solidFill>
              </a:rPr>
              <a:t>Booking completion rates appear relatively consistent across all days, with no extreme fluctuations.</a:t>
            </a:r>
            <a:endParaRPr lang="en-US" altLang="en-US" sz="24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>
                <a:sym typeface="+mn-ea"/>
              </a:rPr>
              <a:t> </a:t>
            </a:r>
            <a:r>
              <a:rPr lang="en-US" b="1">
                <a:sym typeface="+mn-ea"/>
              </a:rPr>
              <a:t>Top 10 Routes vs booking completion</a:t>
            </a:r>
            <a:endParaRPr lang="en-US" b="1">
              <a:sym typeface="+mn-ea"/>
            </a:endParaRPr>
          </a:p>
        </p:txBody>
      </p:sp>
      <p:pic>
        <p:nvPicPr>
          <p:cNvPr id="4" name="Content Placeholder 3" descr="Figure_1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770" y="2015490"/>
            <a:ext cx="6570980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" y="1429385"/>
            <a:ext cx="9100185" cy="5457825"/>
          </a:xfrm>
        </p:spPr>
        <p:txBody>
          <a:bodyPr/>
          <a:p>
            <a:r>
              <a:rPr lang="en-US" altLang="en-US" sz="2400"/>
              <a:t>Monday has the highest number of flight bookings (both completed and not completed).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Saturday has the lowest number of total bookings.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Completed bookings are significantly lower across all days compared to non-completed bookings.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Tuesdays and Wednesdays also see a high number of flight bookings.</a:t>
            </a:r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Booking completion rates appear relatively consistent across all days, with no extreme fluctuations.</a:t>
            </a:r>
            <a:endParaRPr lang="en-US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" y="20320"/>
            <a:ext cx="9076055" cy="732155"/>
          </a:xfrm>
        </p:spPr>
        <p:txBody>
          <a:bodyPr/>
          <a:p>
            <a:r>
              <a:rPr lang="en-US"/>
              <a:t>Table of contents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" y="772160"/>
            <a:ext cx="9079865" cy="6106795"/>
          </a:xfrm>
        </p:spPr>
        <p:txBody>
          <a:bodyPr/>
          <a:p>
            <a:pPr>
              <a:buAutoNum type="arabicPeriod"/>
            </a:pPr>
            <a:r>
              <a:rPr 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Introduction</a:t>
            </a:r>
            <a:endParaRPr 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Number of passenger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Business Implications: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Sales channel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Business Recommendations: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Trip type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Business Recommendations: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Purchase lead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zh-CN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🔎</a:t>
            </a: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 Key Takeaway: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Length of stay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Flight hour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Flight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 Top 10 Routes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Top 20 Booking origins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Suggestion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Wants extra baggage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Analysis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Wants preferred seat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Insights &amp; Suggestions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Fight duration vs booking completion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Features importance in random forest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Conclusion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buAutoNum type="arabicPeriod"/>
            </a:pPr>
            <a:r>
              <a:rPr lang="en-US" altLang="en-US" sz="1200" b="1">
                <a:solidFill>
                  <a:schemeClr val="accent2"/>
                </a:solidFill>
                <a:latin typeface="Arial Black" panose="020B0A04020102020204" charset="0"/>
                <a:cs typeface="Arial Black" panose="020B0A04020102020204" charset="0"/>
              </a:rPr>
              <a:t>Thank you</a:t>
            </a:r>
            <a:endParaRPr lang="en-US" altLang="en-US" sz="1200" b="1">
              <a:solidFill>
                <a:schemeClr val="accent2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9143365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20 Booking origins vs booking completion</a:t>
            </a:r>
            <a:endParaRPr lang="en-US"/>
          </a:p>
        </p:txBody>
      </p:sp>
      <p:pic>
        <p:nvPicPr>
          <p:cNvPr id="5" name="Content Placeholder 4" descr="Figure_1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010" y="2011045"/>
            <a:ext cx="6497955" cy="4435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4000" cy="685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000A45"/>
                </a:solidFill>
                <a:sym typeface="+mn-ea"/>
              </a:rPr>
              <a:t>Suggestions:</a:t>
            </a:r>
            <a:endParaRPr b="1">
              <a:solidFill>
                <a:srgbClr val="000A4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6280"/>
          </a:xfrm>
        </p:spPr>
        <p:txBody>
          <a:bodyPr/>
          <a:lstStyle/>
          <a:p>
            <a:r>
              <a:rPr lang="en-US" altLang="en-US" sz="2400" b="1">
                <a:solidFill>
                  <a:srgbClr val="000A45"/>
                </a:solidFill>
              </a:rPr>
              <a:t>  </a:t>
            </a:r>
            <a:endParaRPr lang="en-US" altLang="en-US" sz="2400" b="1">
              <a:solidFill>
                <a:srgbClr val="000A45"/>
              </a:solidFill>
            </a:endParaRPr>
          </a:p>
          <a:p>
            <a:r>
              <a:rPr lang="en-US" altLang="en-US" sz="2400" b="1">
                <a:solidFill>
                  <a:srgbClr val="000A45"/>
                </a:solidFill>
              </a:rPr>
              <a:t>✅ **Improve targeted marketing** for high-volume but low-completion regions.  </a:t>
            </a:r>
            <a:endParaRPr lang="en-US" altLang="en-US" sz="2400" b="1">
              <a:solidFill>
                <a:srgbClr val="000A45"/>
              </a:solidFill>
            </a:endParaRPr>
          </a:p>
          <a:p>
            <a:r>
              <a:rPr lang="en-US" altLang="en-US" sz="2400" b="1">
                <a:solidFill>
                  <a:srgbClr val="000A45"/>
                </a:solidFill>
              </a:rPr>
              <a:t>✅ **Analyze user behavior** in regions with uncertain booking patterns to reduce drop-offs.  </a:t>
            </a:r>
            <a:endParaRPr lang="en-US" altLang="en-US" sz="2400" b="1">
              <a:solidFill>
                <a:srgbClr val="000A45"/>
              </a:solidFill>
            </a:endParaRPr>
          </a:p>
          <a:p>
            <a:r>
              <a:rPr lang="en-US" altLang="en-US" sz="2400" b="1">
                <a:solidFill>
                  <a:srgbClr val="000A45"/>
                </a:solidFill>
              </a:rPr>
              <a:t>✅ **Fix data gaps** related to missing booking origins for better accuracy.  </a:t>
            </a:r>
            <a:endParaRPr lang="en-US" altLang="en-US" sz="2400" b="1">
              <a:solidFill>
                <a:srgbClr val="000A45"/>
              </a:solidFill>
            </a:endParaRPr>
          </a:p>
          <a:p>
            <a:r>
              <a:rPr lang="en-US" altLang="en-US" sz="2400" b="1">
                <a:solidFill>
                  <a:srgbClr val="000A45"/>
                </a:solidFill>
              </a:rPr>
              <a:t>✅ **Investigate pricing or service factors** affecting lower completion rates in certain countries.  </a:t>
            </a:r>
            <a:endParaRPr lang="en-US" altLang="en-US" sz="2400" b="1">
              <a:solidFill>
                <a:srgbClr val="000A45"/>
              </a:solidFill>
            </a:endParaRPr>
          </a:p>
          <a:p>
            <a:r>
              <a:rPr lang="en-US" altLang="en-US" sz="2400" b="1">
                <a:solidFill>
                  <a:srgbClr val="000A45"/>
                </a:solidFill>
              </a:rPr>
              <a:t>✅ **Enhance user experience** for origins with erratic booking behavior to improve conversions.</a:t>
            </a:r>
            <a:endParaRPr lang="en-US" altLang="en-US" sz="2400" b="1">
              <a:solidFill>
                <a:srgbClr val="000A45"/>
              </a:solidFill>
            </a:endParaRPr>
          </a:p>
        </p:txBody>
      </p:sp>
      <p:sp>
        <p:nvSpPr>
          <p:cNvPr id="6" name="Content Placeholder 5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1270" y="0"/>
            <a:ext cx="9145270" cy="6947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Wants extra baggage vs booking completion</a:t>
            </a:r>
            <a:endParaRPr lang="en-US"/>
          </a:p>
        </p:txBody>
      </p:sp>
      <p:pic>
        <p:nvPicPr>
          <p:cNvPr id="5" name="Content Placeholder 4" descr="Figure_1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336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500" b="1"/>
              <a:t>1. Passengers wanting extra baggage have a higher booking completion rate than those who don’t.  </a:t>
            </a:r>
            <a:endParaRPr lang="en-US" altLang="en-US" sz="2500" b="1"/>
          </a:p>
          <a:p>
            <a:pPr marL="0" indent="0">
              <a:buNone/>
            </a:pPr>
            <a:r>
              <a:rPr lang="en-US" altLang="en-US" sz="2500" b="1"/>
              <a:t>2. A significant portion of users without extra baggage interest abandon their bookings.  </a:t>
            </a:r>
            <a:endParaRPr lang="en-US" altLang="en-US" sz="2500" b="1"/>
          </a:p>
          <a:p>
            <a:pPr marL="0" indent="0">
              <a:buNone/>
            </a:pPr>
            <a:r>
              <a:rPr lang="en-US" altLang="en-US" sz="2500" b="1"/>
              <a:t>3. Extra baggage demand indicates a potential revenue opportunity for airlines.  </a:t>
            </a:r>
            <a:endParaRPr lang="en-US" altLang="en-US" sz="2500" b="1"/>
          </a:p>
          <a:p>
            <a:pPr marL="0" indent="0">
              <a:buNone/>
            </a:pPr>
            <a:r>
              <a:rPr lang="en-US" altLang="en-US" sz="2500" b="1"/>
              <a:t>4. Targeted promotions on baggage add-ons could further boost booking conversions.  </a:t>
            </a:r>
            <a:endParaRPr lang="en-US" altLang="en-US" sz="2500" b="1"/>
          </a:p>
          <a:p>
            <a:pPr marL="0" indent="0">
              <a:buNone/>
            </a:pPr>
            <a:r>
              <a:rPr lang="en-US" altLang="en-US" sz="2500" b="1"/>
              <a:t>5. Suggestion: Offer bundled deals or discounts on baggage fees to encourage more bookings.</a:t>
            </a:r>
            <a:endParaRPr lang="en-US" altLang="en-US" sz="25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Wants preferred seat vs booking completion</a:t>
            </a:r>
            <a:endParaRPr lang="en-US"/>
          </a:p>
        </p:txBody>
      </p:sp>
      <p:pic>
        <p:nvPicPr>
          <p:cNvPr id="4" name="Content Placeholder 3" descr="Figure_1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Insights &amp; Suggestions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8435"/>
          </a:xfrm>
        </p:spPr>
        <p:txBody>
          <a:bodyPr/>
          <a:p>
            <a:r>
              <a:rPr lang="en-US" altLang="en-US" sz="2400"/>
              <a:t>1. Customers who opt for a preferred seat tend to have a higher booking completion rate than those who don’t.  </a:t>
            </a:r>
            <a:endParaRPr lang="en-US" altLang="en-US" sz="2400"/>
          </a:p>
          <a:p>
            <a:r>
              <a:rPr lang="en-US" altLang="en-US" sz="2400"/>
              <a:t>2. A majority of users do not select a preferred seat, leading to a higher proportion of incomplete bookings.  </a:t>
            </a:r>
            <a:endParaRPr lang="en-US" altLang="en-US" sz="2400"/>
          </a:p>
          <a:p>
            <a:r>
              <a:rPr lang="en-US" altLang="en-US" sz="2400"/>
              <a:t>3. Offering seat selection as a bundled package could enhance user experience and drive conversions.  </a:t>
            </a:r>
            <a:endParaRPr lang="en-US" altLang="en-US" sz="2400"/>
          </a:p>
          <a:p>
            <a:r>
              <a:rPr lang="en-US" altLang="en-US" sz="2400"/>
              <a:t>4. Highlighting the benefits of seat selection (e.g., extra legroom, better views) may encourage more users to opt for it.  </a:t>
            </a:r>
            <a:endParaRPr lang="en-US" altLang="en-US" sz="2400"/>
          </a:p>
          <a:p>
            <a:r>
              <a:rPr lang="en-US" altLang="en-US" sz="2400"/>
              <a:t>5. Suggestion: Introduce dynamic pricing for preferred seats or discounts for early seat selection to increase uptake.</a:t>
            </a:r>
            <a:endParaRPr lang="en-US" altLang="en-US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Wants in flight meals vs booking completion</a:t>
            </a:r>
            <a:endParaRPr lang="en-US"/>
          </a:p>
        </p:txBody>
      </p:sp>
      <p:pic>
        <p:nvPicPr>
          <p:cNvPr id="4" name="Content Placeholder 3" descr="Figure_2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 Insights &amp; Suggestions: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8435"/>
          </a:xfrm>
        </p:spPr>
        <p:txBody>
          <a:bodyPr/>
          <a:p>
            <a:r>
              <a:rPr lang="en-US" altLang="en-US" sz="2400"/>
              <a:t>1. Customers who opt for in-flight meals show a slightly higher booking completion rate compared to those who don’t.  </a:t>
            </a:r>
            <a:endParaRPr lang="en-US" altLang="en-US" sz="2400"/>
          </a:p>
          <a:p>
            <a:r>
              <a:rPr lang="en-US" altLang="en-US" sz="2400"/>
              <a:t>2. A significant number of users do not select in-flight meals, leading to lower engagement in this service.  </a:t>
            </a:r>
            <a:endParaRPr lang="en-US" altLang="en-US" sz="2400"/>
          </a:p>
          <a:p>
            <a:r>
              <a:rPr lang="en-US" altLang="en-US" sz="2400"/>
              <a:t>3. Providing meal discounts or bundled offers with bookings may encourage more users to opt for in-flight meals.  </a:t>
            </a:r>
            <a:endParaRPr lang="en-US" altLang="en-US" sz="2400"/>
          </a:p>
          <a:p>
            <a:r>
              <a:rPr lang="en-US" altLang="en-US" sz="2400"/>
              <a:t>4. Highlighting meal quality, variety, and special dietary options can improve customer interest.  </a:t>
            </a:r>
            <a:endParaRPr lang="en-US" altLang="en-US" sz="2400"/>
          </a:p>
          <a:p>
            <a:r>
              <a:rPr lang="en-US" altLang="en-US" sz="2400"/>
              <a:t>5. Suggestion: Implement a loyalty program where frequent flyers receive discounts on in-flight meals to boost conversions.</a:t>
            </a:r>
            <a:endParaRPr lang="en-US" altLang="en-US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9143365" cy="6859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Fight duration vs booking completion</a:t>
            </a:r>
            <a:endParaRPr lang="en-US"/>
          </a:p>
        </p:txBody>
      </p:sp>
      <p:pic>
        <p:nvPicPr>
          <p:cNvPr id="4" name="Content Placeholder 3" descr="Figure_2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Insights &amp; Suggestions: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0000"/>
          </a:xfrm>
        </p:spPr>
        <p:txBody>
          <a:bodyPr/>
          <a:p>
            <a:r>
              <a:rPr lang="en-US" altLang="en-US" sz="2400"/>
              <a:t>1. Longer flight durations have a higher number of bookings, but also a significant proportion of incomplete bookings.  </a:t>
            </a:r>
            <a:endParaRPr lang="en-US" altLang="en-US" sz="2400"/>
          </a:p>
          <a:p>
            <a:r>
              <a:rPr lang="en-US" altLang="en-US" sz="2400">
                <a:solidFill>
                  <a:schemeClr val="accent2"/>
                </a:solidFill>
              </a:rPr>
              <a:t>2. The highest booking completion rate appears in mid-range flight durations (around </a:t>
            </a:r>
            <a:r>
              <a:rPr lang="en-US" altLang="en-US" sz="2400"/>
              <a:t>6-7 hours).  </a:t>
            </a:r>
            <a:endParaRPr lang="en-US" altLang="en-US" sz="2400"/>
          </a:p>
          <a:p>
            <a:r>
              <a:rPr lang="en-US" altLang="en-US" sz="2400"/>
              <a:t>3. Customers may hesitate to book longer flights due to cost, inconvenience, or lack of perks.  </a:t>
            </a:r>
            <a:endParaRPr lang="en-US" altLang="en-US" sz="2400"/>
          </a:p>
          <a:p>
            <a:r>
              <a:rPr lang="en-US" altLang="en-US" sz="2400"/>
              <a:t>4. Airlines can offer better deals, comfort upgrades, or discounts on long-haul flights to improve booking rates.  </a:t>
            </a:r>
            <a:endParaRPr lang="en-US" altLang="en-US" sz="2400"/>
          </a:p>
          <a:p>
            <a:r>
              <a:rPr lang="en-US" altLang="en-US" sz="2400"/>
              <a:t>5. Suggestion: Provide targeted promotions for long-duration flights, such as free Wi-Fi, extra baggage allowance, or seat upgrades.</a:t>
            </a:r>
            <a:endParaRPr lang="en-US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 overview of British Airways' customer reviews, ratings, and overall service analysis.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Features importance in random forest</a:t>
            </a:r>
            <a:endParaRPr lang="en-US"/>
          </a:p>
        </p:txBody>
      </p:sp>
      <p:pic>
        <p:nvPicPr>
          <p:cNvPr id="4" name="Content Placeholder 3" descr="Figure_2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336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Random forest Accuracy - 84.7%</a:t>
            </a:r>
            <a:endParaRPr lang="en-US"/>
          </a:p>
          <a:p>
            <a:r>
              <a:rPr lang="en-US"/>
              <a:t>Kneighbour Accuracy - 77.7%</a:t>
            </a:r>
            <a:endParaRPr lang="en-US"/>
          </a:p>
          <a:p>
            <a:r>
              <a:rPr lang="en-US"/>
              <a:t>Logistic regressin Accuracy - 85.5%</a:t>
            </a:r>
            <a:endParaRPr lang="en-US"/>
          </a:p>
          <a:p>
            <a:r>
              <a:rPr lang="en-US"/>
              <a:t>Linear regression Accuracy - 85.5%</a:t>
            </a:r>
            <a:endParaRPr lang="en-US"/>
          </a:p>
          <a:p>
            <a:r>
              <a:rPr lang="en-US"/>
              <a:t>SVM Accuracy- 63.5%</a:t>
            </a:r>
            <a:endParaRPr lang="en-US"/>
          </a:p>
          <a:p>
            <a:r>
              <a:rPr lang="en-US"/>
              <a:t>Gradint boosting Accuracy - 84.9%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t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8895" y="-29210"/>
            <a:ext cx="9193530" cy="6887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Number of passenger vs booking completion</a:t>
            </a:r>
            <a:endParaRPr lang="en-US"/>
          </a:p>
        </p:txBody>
      </p:sp>
      <p:pic>
        <p:nvPicPr>
          <p:cNvPr id="5" name="Content Placeholder 4" descr="Figure_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9144635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Business Implications: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67960"/>
          </a:xfrm>
        </p:spPr>
        <p:txBody>
          <a:bodyPr/>
          <a:p>
            <a:r>
              <a:rPr lang="en-US" altLang="en-US" sz="2600"/>
              <a:t>Target solo travelers with promotions or discounts since they form the majority of bookings.</a:t>
            </a:r>
            <a:endParaRPr lang="en-US" altLang="en-US" sz="2600"/>
          </a:p>
          <a:p>
            <a:endParaRPr lang="en-US" altLang="en-US" sz="2600"/>
          </a:p>
          <a:p>
            <a:endParaRPr lang="en-US" altLang="en-US" sz="2600"/>
          </a:p>
          <a:p>
            <a:endParaRPr lang="en-US" altLang="en-US" sz="2600"/>
          </a:p>
          <a:p>
            <a:endParaRPr lang="en-US" altLang="en-US" sz="2600"/>
          </a:p>
          <a:p>
            <a:r>
              <a:rPr lang="en-US" altLang="en-US" sz="2600"/>
              <a:t>Improve group booking incentives to encourage larger groups to complete their bookings.</a:t>
            </a:r>
            <a:endParaRPr lang="en-US" altLang="en-US" sz="2600"/>
          </a:p>
          <a:p>
            <a:endParaRPr lang="en-US" altLang="en-US" sz="2600"/>
          </a:p>
          <a:p>
            <a:r>
              <a:rPr lang="en-US" altLang="en-US" sz="2600"/>
              <a:t>Optimize pricing and availability strategies for different group sizes.</a:t>
            </a:r>
            <a:endParaRPr lang="en-US" altLang="en-US"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Sales channel vs Booking completion</a:t>
            </a:r>
            <a:endParaRPr lang="en-US"/>
          </a:p>
        </p:txBody>
      </p:sp>
      <p:pic>
        <p:nvPicPr>
          <p:cNvPr id="4" name="Content Placeholder 3" descr="Figure_1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914400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705"/>
            <a:ext cx="9144000" cy="986790"/>
          </a:xfrm>
        </p:spPr>
        <p:txBody>
          <a:bodyPr/>
          <a:p>
            <a:r>
              <a:rPr lang="en-US" altLang="en-US">
                <a:solidFill>
                  <a:schemeClr val="accent2"/>
                </a:solidFill>
                <a:sym typeface="+mn-ea"/>
              </a:rPr>
              <a:t>Business Recommendations: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" y="1039495"/>
            <a:ext cx="9087485" cy="5816600"/>
          </a:xfrm>
        </p:spPr>
        <p:txBody>
          <a:bodyPr/>
          <a:p>
            <a:r>
              <a:rPr lang="en-US" altLang="en-US" sz="2000" b="1">
                <a:solidFill>
                  <a:srgbClr val="440154"/>
                </a:solidFill>
              </a:rPr>
              <a:t>Optimize the Mobile Booking Experience</a:t>
            </a:r>
            <a:endParaRPr lang="en-US" altLang="en-US" sz="2000" b="1">
              <a:solidFill>
                <a:srgbClr val="440154"/>
              </a:solidFill>
            </a:endParaRPr>
          </a:p>
          <a:p>
            <a:endParaRPr lang="en-US" altLang="en-US" sz="2000" b="1">
              <a:solidFill>
                <a:srgbClr val="440154"/>
              </a:solidFill>
            </a:endParaRPr>
          </a:p>
          <a:p>
            <a:r>
              <a:rPr lang="en-US" altLang="en-US" sz="2000" b="1">
                <a:solidFill>
                  <a:srgbClr val="440154"/>
                </a:solidFill>
              </a:rPr>
              <a:t>Improve mobile UI/UX for a smoother experience.</a:t>
            </a:r>
            <a:endParaRPr lang="en-US" altLang="en-US" sz="2000" b="1">
              <a:solidFill>
                <a:srgbClr val="440154"/>
              </a:solidFill>
            </a:endParaRPr>
          </a:p>
          <a:p>
            <a:endParaRPr lang="en-US" altLang="en-US" sz="2000" b="1">
              <a:solidFill>
                <a:srgbClr val="440154"/>
              </a:solidFill>
            </a:endParaRPr>
          </a:p>
          <a:p>
            <a:r>
              <a:rPr lang="en-US" altLang="en-US" sz="2000" b="1">
                <a:solidFill>
                  <a:srgbClr val="440154"/>
                </a:solidFill>
              </a:rPr>
              <a:t>Provide a one-click checkout option to reduce drop-offs.</a:t>
            </a:r>
            <a:endParaRPr lang="en-US" altLang="en-US" sz="2000" b="1">
              <a:solidFill>
                <a:srgbClr val="440154"/>
              </a:solidFill>
            </a:endParaRPr>
          </a:p>
          <a:p>
            <a:endParaRPr lang="en-US" altLang="en-US" sz="2000" b="1">
              <a:solidFill>
                <a:srgbClr val="440154"/>
              </a:solidFill>
            </a:endParaRPr>
          </a:p>
          <a:p>
            <a:r>
              <a:rPr lang="en-US" altLang="en-US" sz="2000" b="1">
                <a:solidFill>
                  <a:srgbClr val="440154"/>
                </a:solidFill>
              </a:rPr>
              <a:t>Offer incentives for mobile users (e.g., discounts, exclusive offers).</a:t>
            </a:r>
            <a:endParaRPr lang="en-US" altLang="en-US" sz="2000" b="1">
              <a:solidFill>
                <a:srgbClr val="440154"/>
              </a:solidFill>
            </a:endParaRPr>
          </a:p>
          <a:p>
            <a:endParaRPr lang="en-US" altLang="en-US" sz="2000" b="1">
              <a:solidFill>
                <a:srgbClr val="440154"/>
              </a:solidFill>
            </a:endParaRPr>
          </a:p>
          <a:p>
            <a:r>
              <a:rPr lang="en-US" altLang="en-US" sz="2000" b="1">
                <a:solidFill>
                  <a:srgbClr val="440154"/>
                </a:solidFill>
              </a:rPr>
              <a:t>Enhance Internet Booking Conversion</a:t>
            </a:r>
            <a:endParaRPr lang="en-US" altLang="en-US" sz="2000" b="1">
              <a:solidFill>
                <a:srgbClr val="440154"/>
              </a:solidFill>
            </a:endParaRPr>
          </a:p>
          <a:p>
            <a:endParaRPr lang="en-US" altLang="en-US" sz="2000" b="1">
              <a:solidFill>
                <a:srgbClr val="440154"/>
              </a:solidFill>
            </a:endParaRPr>
          </a:p>
          <a:p>
            <a:r>
              <a:rPr lang="en-US" altLang="en-US" sz="2000" b="1">
                <a:solidFill>
                  <a:srgbClr val="440154"/>
                </a:solidFill>
              </a:rPr>
              <a:t>Simplify the checkout process.</a:t>
            </a:r>
            <a:endParaRPr lang="en-US" altLang="en-US" sz="2000" b="1">
              <a:solidFill>
                <a:srgbClr val="440154"/>
              </a:solidFill>
            </a:endParaRPr>
          </a:p>
          <a:p>
            <a:endParaRPr lang="en-US" altLang="en-US" sz="2000" b="1">
              <a:solidFill>
                <a:srgbClr val="440154"/>
              </a:solidFill>
            </a:endParaRPr>
          </a:p>
          <a:p>
            <a:r>
              <a:rPr lang="en-US" altLang="en-US" sz="2000" b="1">
                <a:solidFill>
                  <a:srgbClr val="440154"/>
                </a:solidFill>
              </a:rPr>
              <a:t>Use retargeting strategies (email reminders, notifications) to encourage completion.</a:t>
            </a:r>
            <a:endParaRPr lang="en-US" altLang="en-US" sz="2000" b="1">
              <a:solidFill>
                <a:srgbClr val="440154"/>
              </a:solidFill>
            </a:endParaRPr>
          </a:p>
          <a:p>
            <a:endParaRPr lang="en-US" altLang="en-US" sz="2000" b="1">
              <a:solidFill>
                <a:srgbClr val="440154"/>
              </a:solidFill>
            </a:endParaRPr>
          </a:p>
          <a:p>
            <a:r>
              <a:rPr lang="en-US" altLang="en-US" sz="2000" b="1">
                <a:solidFill>
                  <a:srgbClr val="440154"/>
                </a:solidFill>
              </a:rPr>
              <a:t>Ensure secure and fast payment options</a:t>
            </a:r>
            <a:endParaRPr lang="en-US" altLang="en-US" sz="2000" b="1">
              <a:solidFill>
                <a:srgbClr val="44015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51620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Trip type vs booking completion</a:t>
            </a:r>
            <a:endParaRPr lang="en-US"/>
          </a:p>
        </p:txBody>
      </p:sp>
      <p:pic>
        <p:nvPicPr>
          <p:cNvPr id="6" name="Content Placeholder 5" descr="Figure_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075"/>
            <a:ext cx="822960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CD68"/>
            </a:gs>
            <a:gs pos="100000">
              <a:srgbClr val="035C7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>
                <a:sym typeface="+mn-ea"/>
              </a:rPr>
              <a:t>Business Recommendations: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165"/>
          </a:xfrm>
        </p:spPr>
        <p:txBody>
          <a:bodyPr/>
          <a:p>
            <a:r>
              <a:rPr lang="en-US" altLang="en-US" sz="1800"/>
              <a:t>Focus on Promoting Round Trips</a:t>
            </a:r>
            <a:endParaRPr lang="en-US" altLang="en-US" sz="1800"/>
          </a:p>
          <a:p>
            <a:endParaRPr lang="en-US" altLang="en-US" sz="1800"/>
          </a:p>
          <a:p>
            <a:r>
              <a:rPr lang="en-US" altLang="en-US" sz="1800"/>
              <a:t>Since round trips are the most preferred, offering discounts, loyalty programs, or bundled deals can increase conversion.</a:t>
            </a:r>
            <a:endParaRPr lang="en-US" altLang="en-US" sz="1800"/>
          </a:p>
          <a:p>
            <a:endParaRPr lang="en-US" altLang="en-US" sz="1800"/>
          </a:p>
          <a:p>
            <a:r>
              <a:rPr lang="en-US" altLang="en-US" sz="1800"/>
              <a:t>Improve One-Way and Circle Trip Bookings</a:t>
            </a:r>
            <a:endParaRPr lang="en-US" altLang="en-US" sz="1800"/>
          </a:p>
          <a:p>
            <a:endParaRPr lang="en-US" altLang="en-US" sz="1800"/>
          </a:p>
          <a:p>
            <a:r>
              <a:rPr lang="en-US" altLang="en-US" sz="1800"/>
              <a:t>Investigate why users are not completing these types of bookings:</a:t>
            </a:r>
            <a:endParaRPr lang="en-US" altLang="en-US" sz="1800"/>
          </a:p>
          <a:p>
            <a:endParaRPr lang="en-US" altLang="en-US" sz="1800"/>
          </a:p>
          <a:p>
            <a:r>
              <a:rPr lang="en-US" altLang="en-US" sz="1800"/>
              <a:t>Are prices too high?</a:t>
            </a:r>
            <a:endParaRPr lang="en-US" altLang="en-US" sz="1800"/>
          </a:p>
          <a:p>
            <a:endParaRPr lang="en-US" altLang="en-US" sz="1800"/>
          </a:p>
          <a:p>
            <a:r>
              <a:rPr lang="en-US" altLang="en-US" sz="1800"/>
              <a:t>Are there limited travel options?</a:t>
            </a:r>
            <a:endParaRPr lang="en-US" altLang="en-US" sz="1800"/>
          </a:p>
          <a:p>
            <a:endParaRPr lang="en-US" altLang="en-US" sz="1800"/>
          </a:p>
          <a:p>
            <a:r>
              <a:rPr lang="en-US" altLang="en-US" sz="1800"/>
              <a:t>Is the booking process complicated?</a:t>
            </a:r>
            <a:endParaRPr lang="en-US" altLang="en-US" sz="1800"/>
          </a:p>
          <a:p>
            <a:endParaRPr lang="en-US" altLang="en-US" sz="1800"/>
          </a:p>
          <a:p>
            <a:r>
              <a:rPr lang="en-US" altLang="en-US" sz="1800"/>
              <a:t>Consider special promotions or flexible booking options to attract users.</a:t>
            </a:r>
            <a:endParaRPr lang="en-US" altLang="en-US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7629</Words>
  <Application>WPS Presentation</Application>
  <PresentationFormat>On-screen Show (4:3)</PresentationFormat>
  <Paragraphs>215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Arial</vt:lpstr>
      <vt:lpstr>SimSun</vt:lpstr>
      <vt:lpstr>Wingdings</vt:lpstr>
      <vt:lpstr>Arial Black</vt:lpstr>
      <vt:lpstr>Microsoft YaHei</vt:lpstr>
      <vt:lpstr>Arial Unicode MS</vt:lpstr>
      <vt:lpstr>Calibri</vt:lpstr>
      <vt:lpstr>Arial</vt:lpstr>
      <vt:lpstr>Art_mountaineering</vt:lpstr>
      <vt:lpstr>British Airways Reviews</vt:lpstr>
      <vt:lpstr>Table of contents</vt:lpstr>
      <vt:lpstr>Introduction</vt:lpstr>
      <vt:lpstr>Seat Comfort By Seat Type</vt:lpstr>
      <vt:lpstr>Analysis</vt:lpstr>
      <vt:lpstr>Value For Money By Seat Type</vt:lpstr>
      <vt:lpstr>Analysis</vt:lpstr>
      <vt:lpstr>Cabin Staff Service by Seat Type</vt:lpstr>
      <vt:lpstr>Analysis</vt:lpstr>
      <vt:lpstr>Food And Beverage Rating By Seat Type</vt:lpstr>
      <vt:lpstr>Analysis</vt:lpstr>
      <vt:lpstr>Recommendation Rating By Seat Type</vt:lpstr>
      <vt:lpstr>Analysis</vt:lpstr>
      <vt:lpstr>Avg Rating By Type Of Traveller</vt:lpstr>
      <vt:lpstr>Analysis</vt:lpstr>
      <vt:lpstr>Avg Rating By Seat Type</vt:lpstr>
      <vt:lpstr>Analysis</vt:lpstr>
      <vt:lpstr> Considerations for Airlines</vt:lpstr>
      <vt:lpstr>Analysis Review</vt:lpstr>
      <vt:lpstr>Review Summary</vt:lpstr>
      <vt:lpstr>Pros &amp; Cons</vt:lpstr>
      <vt:lpstr>Customer Feedback</vt:lpstr>
      <vt:lpstr>Conclusion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BHAWNA SAINI</cp:lastModifiedBy>
  <cp:revision>6</cp:revision>
  <dcterms:created xsi:type="dcterms:W3CDTF">2013-01-27T09:14:00Z</dcterms:created>
  <dcterms:modified xsi:type="dcterms:W3CDTF">2025-03-25T13:38:42Z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E970035C5CAA4E9DBCA1E5FC8C5B0303_13</vt:lpwstr>
  </property>
  <property fmtid="{D5CDD505-2E9C-101B-9397-08002B2CF9AE}" pid="3" name="KSOProductBuildVer">
    <vt:lpwstr>1033-12.2.0.20326</vt:lpwstr>
  </property>
</Properties>
</file>